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93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92000" cy="6858000"/>
  <p:notesSz cx="6797675" cy="9928225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A29"/>
    <a:srgbClr val="32639E"/>
    <a:srgbClr val="545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9" autoAdjust="0"/>
  </p:normalViewPr>
  <p:slideViewPr>
    <p:cSldViewPr snapToGrid="0">
      <p:cViewPr>
        <p:scale>
          <a:sx n="300" d="100"/>
          <a:sy n="300" d="100"/>
        </p:scale>
        <p:origin x="-13872" y="-6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EB6F786D-919B-4EF5-BD44-C01ABFF51C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3CE706-A491-407B-8A3C-1E1B38E3BE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2BFAB7-1F38-499E-BA75-C11E89521510}" type="datetime1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EB2EC7-06AC-483D-9F0F-8513034635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165677-A8C6-4167-BD6B-72F4BE86DE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D49346E-4525-4E9D-8817-A0F329044F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088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4F766-45FB-491B-9CD2-C6F8259E56DA}" type="datetime1">
              <a:rPr lang="fr-FR" smtClean="0"/>
              <a:pPr/>
              <a:t>12/03/2024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A180B81-AA4E-4B75-A7A4-FD12E7A9A81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16289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A180B81-AA4E-4B75-A7A4-FD12E7A9A81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67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FC26D3DF-5FA6-4DA8-9D57-40E9A18E8F6A}" type="datetime1">
              <a:rPr lang="fr-FR" noProof="0" smtClean="0"/>
              <a:t>12/03/2024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0959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55CA14-E9C5-4E25-B1D0-FD2C53657839}" type="datetime1">
              <a:rPr lang="fr-FR" noProof="0" smtClean="0"/>
              <a:t>12/03/2024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369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1A97F-EEC5-45CD-8E23-C13F265AB281}" type="datetime1">
              <a:rPr lang="fr-FR" noProof="0" smtClean="0"/>
              <a:t>12/03/2024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157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39753-3CF9-456C-9D42-439B04A7E969}" type="datetime1">
              <a:rPr lang="fr-FR" noProof="0" smtClean="0"/>
              <a:t>12/03/2024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8002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9D0D6F-F433-4C35-940F-F96130E9FAFB}" type="datetime1">
              <a:rPr lang="fr-FR" noProof="0" smtClean="0"/>
              <a:t>12/03/2024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3833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10412F-D75F-4064-9BF6-FDEFB2D3EC20}" type="datetime1">
              <a:rPr lang="fr-FR" noProof="0" smtClean="0"/>
              <a:t>12/03/2024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5805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586259-106E-4B25-AD09-2BDF3F793D80}" type="datetime1">
              <a:rPr lang="fr-FR" noProof="0" smtClean="0"/>
              <a:t>12/03/2024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5274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FCC14-BEE6-43A8-B7B4-DF0795F4EDE4}" type="datetime1">
              <a:rPr lang="fr-FR" noProof="0" smtClean="0"/>
              <a:t>12/03/2024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7086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DA8116-77AF-4051-BA11-45F30C37F983}" type="datetime1">
              <a:rPr lang="fr-FR" noProof="0" smtClean="0"/>
              <a:t>12/03/2024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25824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4BCB2B-5F4B-47D6-B8C3-F775F882FBDE}" type="datetime1">
              <a:rPr lang="fr-FR" noProof="0" smtClean="0"/>
              <a:t>12/03/2024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9637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02224-9A4B-4AEB-A218-333CD262D314}" type="datetime1">
              <a:rPr lang="fr-FR" noProof="0" smtClean="0"/>
              <a:t>12/03/2024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94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2AC4B81B-6207-47F3-A930-3CDE648A0D16}" type="datetime1">
              <a:rPr lang="fr-FR" noProof="0" smtClean="0"/>
              <a:t>12/03/2024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0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466A5381-C5C5-4929-819D-58E93DD73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20117" y="1305576"/>
            <a:ext cx="1000" cy="28868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21A1A5B2-BDF8-4C24-8AF8-C28C03D46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67510" y="3697667"/>
            <a:ext cx="0" cy="11966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B35D5690-BFCA-41DE-B9BF-84E7D1879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813928" y="1621740"/>
            <a:ext cx="12281" cy="21145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FCD738FB-F9A6-466C-BE09-07B3386B1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712744" y="1566779"/>
            <a:ext cx="15202" cy="41104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 descr="Niveau de hiérarchie 1">
            <a:extLst>
              <a:ext uri="{FF2B5EF4-FFF2-40B4-BE49-F238E27FC236}">
                <a16:creationId xmlns:a16="http://schemas.microsoft.com/office/drawing/2014/main" id="{21C604EF-32A3-42D7-8586-5D643B7D12C1}"/>
              </a:ext>
            </a:extLst>
          </p:cNvPr>
          <p:cNvSpPr/>
          <p:nvPr/>
        </p:nvSpPr>
        <p:spPr>
          <a:xfrm>
            <a:off x="3957624" y="876244"/>
            <a:ext cx="5124986" cy="425431"/>
          </a:xfrm>
          <a:prstGeom prst="rect">
            <a:avLst/>
          </a:prstGeom>
          <a:solidFill>
            <a:srgbClr val="32639E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/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8255" tIns="8255" rIns="8255" bIns="8255" numCol="1" spcCol="1270" rtlCol="0" anchor="ctr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bg1"/>
                </a:solidFill>
                <a:latin typeface="+mj-lt"/>
              </a:rPr>
              <a:t>Direction générale des services</a:t>
            </a:r>
            <a:endParaRPr lang="fr-FR" sz="1300" b="0" kern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19" descr="Niveau de hiérarchie 2 Article 1">
            <a:extLst>
              <a:ext uri="{FF2B5EF4-FFF2-40B4-BE49-F238E27FC236}">
                <a16:creationId xmlns:a16="http://schemas.microsoft.com/office/drawing/2014/main" id="{E27E376D-AE9F-46B0-AA66-A3D22FC5623A}"/>
              </a:ext>
            </a:extLst>
          </p:cNvPr>
          <p:cNvSpPr/>
          <p:nvPr/>
        </p:nvSpPr>
        <p:spPr>
          <a:xfrm>
            <a:off x="1130886" y="2067682"/>
            <a:ext cx="1188000" cy="1022996"/>
          </a:xfrm>
          <a:prstGeom prst="rect">
            <a:avLst/>
          </a:prstGeom>
          <a:solidFill>
            <a:srgbClr val="6F8A29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Moyens généraux et personnels écoles</a:t>
            </a:r>
            <a:br>
              <a:rPr lang="fr-FR" sz="1300" kern="1200" dirty="0">
                <a:solidFill>
                  <a:schemeClr val="bg1"/>
                </a:solidFill>
              </a:rPr>
            </a:br>
            <a:r>
              <a:rPr lang="fr-FR" sz="1300" b="0" kern="1200" dirty="0">
                <a:solidFill>
                  <a:schemeClr val="bg1"/>
                </a:solidFill>
                <a:ea typeface="+mn-ea"/>
                <a:cs typeface="+mn-cs"/>
              </a:rPr>
              <a:t>Responsable de service</a:t>
            </a:r>
          </a:p>
        </p:txBody>
      </p:sp>
      <p:sp>
        <p:nvSpPr>
          <p:cNvPr id="21" name="Rectangle 20" descr="Niveau de hiérarchie 3 Article 1">
            <a:extLst>
              <a:ext uri="{FF2B5EF4-FFF2-40B4-BE49-F238E27FC236}">
                <a16:creationId xmlns:a16="http://schemas.microsoft.com/office/drawing/2014/main" id="{15CEA15C-8C59-4D2F-8040-B72EEAE6FB4A}"/>
              </a:ext>
            </a:extLst>
          </p:cNvPr>
          <p:cNvSpPr/>
          <p:nvPr/>
        </p:nvSpPr>
        <p:spPr>
          <a:xfrm>
            <a:off x="396379" y="3294102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500" b="1" kern="12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Accueil - Etat civil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dirty="0">
                <a:solidFill>
                  <a:prstClr val="black"/>
                </a:solidFill>
                <a:latin typeface="+mj-lt"/>
              </a:rPr>
              <a:t>2 agents</a:t>
            </a:r>
            <a:endParaRPr lang="fr-FR" sz="10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3" name="Rectangle 22" descr="Niveau de hiérarchie 3 Article 2">
            <a:extLst>
              <a:ext uri="{FF2B5EF4-FFF2-40B4-BE49-F238E27FC236}">
                <a16:creationId xmlns:a16="http://schemas.microsoft.com/office/drawing/2014/main" id="{B1D13964-3BCA-4613-8A6D-5CEC7CC35B3B}"/>
              </a:ext>
            </a:extLst>
          </p:cNvPr>
          <p:cNvSpPr/>
          <p:nvPr/>
        </p:nvSpPr>
        <p:spPr>
          <a:xfrm>
            <a:off x="1867626" y="5227254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Personnels écoles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dirty="0">
                <a:solidFill>
                  <a:prstClr val="black"/>
                </a:solidFill>
                <a:latin typeface="+mj-lt"/>
              </a:rPr>
              <a:t>9 agents </a:t>
            </a:r>
            <a:r>
              <a:rPr lang="fr-FR" sz="10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+ 1 apprentie</a:t>
            </a:r>
            <a:endParaRPr lang="fr-FR" sz="10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3" name="Rectangle 32" descr="Niveau de hiérarchie 3 Article 2">
            <a:extLst>
              <a:ext uri="{FF2B5EF4-FFF2-40B4-BE49-F238E27FC236}">
                <a16:creationId xmlns:a16="http://schemas.microsoft.com/office/drawing/2014/main" id="{CACBECA8-5F46-4129-B680-BEB24114797F}"/>
              </a:ext>
            </a:extLst>
          </p:cNvPr>
          <p:cNvSpPr/>
          <p:nvPr/>
        </p:nvSpPr>
        <p:spPr>
          <a:xfrm>
            <a:off x="1867626" y="3301447"/>
            <a:ext cx="1188000" cy="89265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prstClr val="black"/>
                </a:solidFill>
                <a:latin typeface="+mj-lt"/>
              </a:rPr>
              <a:t>Entretien des bâtiments et portage de repas</a:t>
            </a:r>
          </a:p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dirty="0">
                <a:solidFill>
                  <a:prstClr val="black"/>
                </a:solidFill>
                <a:latin typeface="+mj-lt"/>
              </a:rPr>
              <a:t>1 cheffe d’équipe</a:t>
            </a:r>
          </a:p>
        </p:txBody>
      </p:sp>
      <p:sp>
        <p:nvSpPr>
          <p:cNvPr id="25" name="Rectangle 24" descr="Niveau de hiérarchie 3 Article 3">
            <a:extLst>
              <a:ext uri="{FF2B5EF4-FFF2-40B4-BE49-F238E27FC236}">
                <a16:creationId xmlns:a16="http://schemas.microsoft.com/office/drawing/2014/main" id="{A02A68C5-2481-443C-9339-71AFFFE8B3C6}"/>
              </a:ext>
            </a:extLst>
          </p:cNvPr>
          <p:cNvSpPr/>
          <p:nvPr/>
        </p:nvSpPr>
        <p:spPr>
          <a:xfrm>
            <a:off x="8020700" y="3297108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Centre culturel</a:t>
            </a:r>
            <a:br>
              <a:rPr lang="fr-FR" sz="1300" kern="1200" dirty="0">
                <a:latin typeface="+mj-lt"/>
              </a:rPr>
            </a:br>
            <a:r>
              <a:rPr lang="fr-FR" sz="1300" dirty="0">
                <a:solidFill>
                  <a:prstClr val="black"/>
                </a:solidFill>
                <a:latin typeface="+mj-lt"/>
              </a:rPr>
              <a:t>1 agent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9" name="Rectangle 28" descr="Niveau de hiérarchie 3 Article 5">
            <a:extLst>
              <a:ext uri="{FF2B5EF4-FFF2-40B4-BE49-F238E27FC236}">
                <a16:creationId xmlns:a16="http://schemas.microsoft.com/office/drawing/2014/main" id="{743439A9-C933-477D-A966-F21E29691839}"/>
              </a:ext>
            </a:extLst>
          </p:cNvPr>
          <p:cNvSpPr/>
          <p:nvPr/>
        </p:nvSpPr>
        <p:spPr>
          <a:xfrm>
            <a:off x="10955886" y="3297108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prstClr val="black"/>
                </a:solidFill>
                <a:latin typeface="+mj-lt"/>
              </a:rPr>
              <a:t>Cuisiniers et cuisinières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dirty="0">
                <a:solidFill>
                  <a:prstClr val="black"/>
                </a:solidFill>
                <a:latin typeface="+mj-lt"/>
              </a:rPr>
              <a:t>5 agents</a:t>
            </a:r>
            <a:endParaRPr lang="fr-FR" sz="13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1" name="Rectangle 30" descr="Niveau de hiérarchie 3 Article 6">
            <a:extLst>
              <a:ext uri="{FF2B5EF4-FFF2-40B4-BE49-F238E27FC236}">
                <a16:creationId xmlns:a16="http://schemas.microsoft.com/office/drawing/2014/main" id="{E0BA9528-74CE-4286-A8E3-697EED90FF57}"/>
              </a:ext>
            </a:extLst>
          </p:cNvPr>
          <p:cNvSpPr/>
          <p:nvPr/>
        </p:nvSpPr>
        <p:spPr>
          <a:xfrm>
            <a:off x="9488293" y="3307499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Chef de cuisine</a:t>
            </a:r>
            <a:br>
              <a:rPr lang="fr-FR" sz="1300" b="1" kern="1200" dirty="0">
                <a:solidFill>
                  <a:prstClr val="black"/>
                </a:solidFill>
                <a:latin typeface="Tw Cen MT Condensed" panose="020B0606020104020203"/>
                <a:ea typeface="+mn-ea"/>
                <a:cs typeface="+mn-cs"/>
              </a:rPr>
            </a:br>
            <a:r>
              <a:rPr lang="fr-FR" sz="1300" dirty="0">
                <a:solidFill>
                  <a:prstClr val="black"/>
                </a:solidFill>
                <a:latin typeface="+mj-lt"/>
              </a:rPr>
              <a:t>1 agent</a:t>
            </a:r>
            <a:endParaRPr lang="fr-FR" sz="13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Rectangle 20" descr="Niveau de hiérarchie 3 Article 1">
            <a:extLst>
              <a:ext uri="{FF2B5EF4-FFF2-40B4-BE49-F238E27FC236}">
                <a16:creationId xmlns:a16="http://schemas.microsoft.com/office/drawing/2014/main" id="{D6E910D6-8ED6-190D-6120-E259E8FB444D}"/>
              </a:ext>
            </a:extLst>
          </p:cNvPr>
          <p:cNvSpPr/>
          <p:nvPr/>
        </p:nvSpPr>
        <p:spPr>
          <a:xfrm>
            <a:off x="396993" y="4260678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Comptabilité – Paies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dirty="0">
                <a:solidFill>
                  <a:prstClr val="black"/>
                </a:solidFill>
                <a:latin typeface="+mj-lt"/>
              </a:rPr>
              <a:t>2 agents</a:t>
            </a:r>
          </a:p>
        </p:txBody>
      </p:sp>
      <p:sp>
        <p:nvSpPr>
          <p:cNvPr id="5" name="Rectangle 20" descr="Niveau de hiérarchie 3 Article 1">
            <a:extLst>
              <a:ext uri="{FF2B5EF4-FFF2-40B4-BE49-F238E27FC236}">
                <a16:creationId xmlns:a16="http://schemas.microsoft.com/office/drawing/2014/main" id="{02130906-7815-0103-2DA7-45CEBBCFD08B}"/>
              </a:ext>
            </a:extLst>
          </p:cNvPr>
          <p:cNvSpPr/>
          <p:nvPr/>
        </p:nvSpPr>
        <p:spPr>
          <a:xfrm>
            <a:off x="391502" y="5227254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Urbanisme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dirty="0">
                <a:solidFill>
                  <a:prstClr val="black"/>
                </a:solidFill>
                <a:latin typeface="+mj-lt"/>
              </a:rPr>
              <a:t>1 agent</a:t>
            </a:r>
          </a:p>
        </p:txBody>
      </p:sp>
      <p:sp>
        <p:nvSpPr>
          <p:cNvPr id="53" name="Rectangle 20" descr="Niveau de hiérarchie 3 Article 1">
            <a:extLst>
              <a:ext uri="{FF2B5EF4-FFF2-40B4-BE49-F238E27FC236}">
                <a16:creationId xmlns:a16="http://schemas.microsoft.com/office/drawing/2014/main" id="{BED6FA54-673D-23F2-9B17-A8B9E0799B9F}"/>
              </a:ext>
            </a:extLst>
          </p:cNvPr>
          <p:cNvSpPr/>
          <p:nvPr/>
        </p:nvSpPr>
        <p:spPr>
          <a:xfrm>
            <a:off x="4002980" y="5642522"/>
            <a:ext cx="1188000" cy="5868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Mécanicien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dirty="0">
                <a:solidFill>
                  <a:prstClr val="black"/>
                </a:solidFill>
                <a:latin typeface="+mj-lt"/>
              </a:rPr>
              <a:t>1 agent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4" name="Rectangle 20" descr="Niveau de hiérarchie 3 Article 1">
            <a:extLst>
              <a:ext uri="{FF2B5EF4-FFF2-40B4-BE49-F238E27FC236}">
                <a16:creationId xmlns:a16="http://schemas.microsoft.com/office/drawing/2014/main" id="{E80D6758-9E0E-8E2C-E339-E3595A59B46F}"/>
              </a:ext>
            </a:extLst>
          </p:cNvPr>
          <p:cNvSpPr/>
          <p:nvPr/>
        </p:nvSpPr>
        <p:spPr>
          <a:xfrm>
            <a:off x="4734430" y="3113898"/>
            <a:ext cx="1188000" cy="1076597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>
                <a:solidFill>
                  <a:prstClr val="black"/>
                </a:solidFill>
                <a:latin typeface="+mj-lt"/>
              </a:rPr>
              <a:t>Responsable du </a:t>
            </a:r>
            <a:r>
              <a:rPr lang="fr-FR" sz="1300" b="1" dirty="0">
                <a:solidFill>
                  <a:prstClr val="black"/>
                </a:solidFill>
                <a:latin typeface="+mj-lt"/>
              </a:rPr>
              <a:t>Centre technique municipal</a:t>
            </a:r>
            <a:endParaRPr lang="fr-FR" sz="1300" b="1" kern="12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dirty="0">
                <a:solidFill>
                  <a:prstClr val="black"/>
                </a:solidFill>
                <a:latin typeface="+mj-lt"/>
              </a:rPr>
              <a:t>Recrutement en cours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5" name="Rectangle 20" descr="Niveau de hiérarchie 3 Article 1">
            <a:extLst>
              <a:ext uri="{FF2B5EF4-FFF2-40B4-BE49-F238E27FC236}">
                <a16:creationId xmlns:a16="http://schemas.microsoft.com/office/drawing/2014/main" id="{27B5C35D-31C1-56CE-15FC-C02466E3FE44}"/>
              </a:ext>
            </a:extLst>
          </p:cNvPr>
          <p:cNvSpPr/>
          <p:nvPr/>
        </p:nvSpPr>
        <p:spPr>
          <a:xfrm>
            <a:off x="4001537" y="4292795"/>
            <a:ext cx="1188000" cy="58530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Bâtiments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dirty="0">
                <a:solidFill>
                  <a:prstClr val="black"/>
                </a:solidFill>
                <a:latin typeface="+mj-lt"/>
              </a:rPr>
              <a:t>1 agent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29C2565F-0111-1AB6-DF6F-E77A910C2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30242" y="1594259"/>
            <a:ext cx="0" cy="15196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angle 77" descr="Niveau de hiérarchie 2 Article 1">
            <a:extLst>
              <a:ext uri="{FF2B5EF4-FFF2-40B4-BE49-F238E27FC236}">
                <a16:creationId xmlns:a16="http://schemas.microsoft.com/office/drawing/2014/main" id="{9421DE49-92C6-3165-ED17-472F88E259F2}"/>
              </a:ext>
            </a:extLst>
          </p:cNvPr>
          <p:cNvSpPr/>
          <p:nvPr/>
        </p:nvSpPr>
        <p:spPr>
          <a:xfrm>
            <a:off x="4725969" y="2067682"/>
            <a:ext cx="1188000" cy="900000"/>
          </a:xfrm>
          <a:prstGeom prst="rect">
            <a:avLst/>
          </a:prstGeom>
          <a:solidFill>
            <a:srgbClr val="6F8A29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bg1"/>
                </a:solidFill>
                <a:latin typeface="+mj-lt"/>
              </a:rPr>
              <a:t>Services techniques</a:t>
            </a:r>
            <a:br>
              <a:rPr lang="fr-FR" sz="1300" kern="1200" dirty="0">
                <a:solidFill>
                  <a:schemeClr val="bg1"/>
                </a:solidFill>
              </a:rPr>
            </a:br>
            <a:r>
              <a:rPr lang="fr-FR" sz="1300" b="0" kern="1200" dirty="0">
                <a:solidFill>
                  <a:schemeClr val="bg1"/>
                </a:solidFill>
                <a:ea typeface="+mn-ea"/>
                <a:cs typeface="+mn-cs"/>
              </a:rPr>
              <a:t>Responsable de service</a:t>
            </a:r>
          </a:p>
        </p:txBody>
      </p:sp>
      <p:sp>
        <p:nvSpPr>
          <p:cNvPr id="89" name="Rectangle 20" descr="Niveau de hiérarchie 3 Article 1">
            <a:extLst>
              <a:ext uri="{FF2B5EF4-FFF2-40B4-BE49-F238E27FC236}">
                <a16:creationId xmlns:a16="http://schemas.microsoft.com/office/drawing/2014/main" id="{9E10F1C8-9741-2CF1-F494-6BF85333D66F}"/>
              </a:ext>
            </a:extLst>
          </p:cNvPr>
          <p:cNvSpPr/>
          <p:nvPr/>
        </p:nvSpPr>
        <p:spPr>
          <a:xfrm>
            <a:off x="5474478" y="4291993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Espaces verts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dirty="0">
                <a:solidFill>
                  <a:prstClr val="black"/>
                </a:solidFill>
                <a:latin typeface="+mj-lt"/>
              </a:rPr>
              <a:t>1 chef d’équipe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90" name="Rectangle 89" descr="Niveau de hiérarchie 3 Article 2">
            <a:extLst>
              <a:ext uri="{FF2B5EF4-FFF2-40B4-BE49-F238E27FC236}">
                <a16:creationId xmlns:a16="http://schemas.microsoft.com/office/drawing/2014/main" id="{5FFDF913-C104-D8F7-0ADF-89DCEB4CFB38}"/>
              </a:ext>
            </a:extLst>
          </p:cNvPr>
          <p:cNvSpPr/>
          <p:nvPr/>
        </p:nvSpPr>
        <p:spPr>
          <a:xfrm>
            <a:off x="4004942" y="4963837"/>
            <a:ext cx="1188000" cy="58530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prstClr val="black"/>
                </a:solidFill>
                <a:latin typeface="+mj-lt"/>
              </a:rPr>
              <a:t>Voirie - Travaux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dirty="0">
                <a:solidFill>
                  <a:prstClr val="black"/>
                </a:solidFill>
                <a:latin typeface="+mj-lt"/>
              </a:rPr>
              <a:t>2 agents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92" name="Rectangle 91" descr="Niveau de hiérarchie 3 Article 2">
            <a:extLst>
              <a:ext uri="{FF2B5EF4-FFF2-40B4-BE49-F238E27FC236}">
                <a16:creationId xmlns:a16="http://schemas.microsoft.com/office/drawing/2014/main" id="{A86949B7-27DA-84D8-E420-A5DFD2D2D0A1}"/>
              </a:ext>
            </a:extLst>
          </p:cNvPr>
          <p:cNvSpPr/>
          <p:nvPr/>
        </p:nvSpPr>
        <p:spPr>
          <a:xfrm>
            <a:off x="5484006" y="5275845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500" dirty="0">
              <a:solidFill>
                <a:prstClr val="black"/>
              </a:solidFill>
              <a:latin typeface="+mj-lt"/>
            </a:endParaRP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dirty="0">
                <a:solidFill>
                  <a:prstClr val="black"/>
                </a:solidFill>
                <a:latin typeface="+mj-lt"/>
              </a:rPr>
              <a:t>3 agents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+ 1 apprenti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97" name="Rectangle 96" descr="Niveau de hiérarchie 2 Article 1">
            <a:extLst>
              <a:ext uri="{FF2B5EF4-FFF2-40B4-BE49-F238E27FC236}">
                <a16:creationId xmlns:a16="http://schemas.microsoft.com/office/drawing/2014/main" id="{BE30ED74-A057-0DEF-56DF-4D80D1D081F3}"/>
              </a:ext>
            </a:extLst>
          </p:cNvPr>
          <p:cNvSpPr/>
          <p:nvPr/>
        </p:nvSpPr>
        <p:spPr>
          <a:xfrm>
            <a:off x="7226193" y="2063968"/>
            <a:ext cx="1188000" cy="900000"/>
          </a:xfrm>
          <a:prstGeom prst="rect">
            <a:avLst/>
          </a:prstGeom>
          <a:solidFill>
            <a:srgbClr val="6F8A29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500" b="1" dirty="0">
              <a:solidFill>
                <a:schemeClr val="bg1"/>
              </a:solidFill>
              <a:latin typeface="+mj-lt"/>
            </a:endParaRP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bg1"/>
                </a:solidFill>
                <a:latin typeface="+mj-lt"/>
              </a:rPr>
              <a:t>Service culture</a:t>
            </a:r>
            <a:br>
              <a:rPr lang="fr-FR" sz="1300" kern="1200" dirty="0">
                <a:solidFill>
                  <a:schemeClr val="bg1"/>
                </a:solidFill>
              </a:rPr>
            </a:br>
            <a:r>
              <a:rPr lang="fr-FR" sz="1300" b="0" kern="1200" dirty="0">
                <a:solidFill>
                  <a:schemeClr val="bg1"/>
                </a:solidFill>
                <a:ea typeface="+mn-ea"/>
                <a:cs typeface="+mn-cs"/>
              </a:rPr>
              <a:t>Directeur</a:t>
            </a:r>
          </a:p>
        </p:txBody>
      </p:sp>
      <p:sp>
        <p:nvSpPr>
          <p:cNvPr id="98" name="Rectangle 97" descr="Niveau de hiérarchie 3 Article 3">
            <a:extLst>
              <a:ext uri="{FF2B5EF4-FFF2-40B4-BE49-F238E27FC236}">
                <a16:creationId xmlns:a16="http://schemas.microsoft.com/office/drawing/2014/main" id="{39D3555B-6482-C82D-3855-70D3CAE8182C}"/>
              </a:ext>
            </a:extLst>
          </p:cNvPr>
          <p:cNvSpPr/>
          <p:nvPr/>
        </p:nvSpPr>
        <p:spPr>
          <a:xfrm>
            <a:off x="8021599" y="4260678"/>
            <a:ext cx="1207888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Médiathèque</a:t>
            </a:r>
            <a:br>
              <a:rPr lang="fr-FR" sz="1300" kern="1200" dirty="0">
                <a:latin typeface="+mj-lt"/>
              </a:rPr>
            </a:br>
            <a:r>
              <a:rPr lang="fr-FR" sz="1300" dirty="0">
                <a:solidFill>
                  <a:prstClr val="black"/>
                </a:solidFill>
                <a:latin typeface="+mj-lt"/>
              </a:rPr>
              <a:t>1 agent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1" name="Rectangle 100" descr="Niveau de hiérarchie 3 Article 3">
            <a:extLst>
              <a:ext uri="{FF2B5EF4-FFF2-40B4-BE49-F238E27FC236}">
                <a16:creationId xmlns:a16="http://schemas.microsoft.com/office/drawing/2014/main" id="{5758BE52-B121-CD5A-5AA9-03300358A89E}"/>
              </a:ext>
            </a:extLst>
          </p:cNvPr>
          <p:cNvSpPr/>
          <p:nvPr/>
        </p:nvSpPr>
        <p:spPr>
          <a:xfrm>
            <a:off x="8021599" y="5264982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Gardien complexe sportif salle polyvalente</a:t>
            </a:r>
            <a:br>
              <a:rPr lang="fr-FR" sz="1300" kern="1200" dirty="0">
                <a:latin typeface="+mj-lt"/>
              </a:rPr>
            </a:br>
            <a:r>
              <a:rPr lang="fr-FR" sz="1300" dirty="0">
                <a:solidFill>
                  <a:prstClr val="black"/>
                </a:solidFill>
                <a:latin typeface="+mj-lt"/>
              </a:rPr>
              <a:t>1 agent</a:t>
            </a:r>
            <a:endParaRPr lang="fr-FR" sz="13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7" name="Rectangle 106" descr="Niveau de hiérarchie 2 Article 1">
            <a:extLst>
              <a:ext uri="{FF2B5EF4-FFF2-40B4-BE49-F238E27FC236}">
                <a16:creationId xmlns:a16="http://schemas.microsoft.com/office/drawing/2014/main" id="{9C67716D-53C0-5D0F-C3C7-81D19B8CA2DD}"/>
              </a:ext>
            </a:extLst>
          </p:cNvPr>
          <p:cNvSpPr/>
          <p:nvPr/>
        </p:nvSpPr>
        <p:spPr>
          <a:xfrm>
            <a:off x="10232209" y="2063968"/>
            <a:ext cx="1188000" cy="900000"/>
          </a:xfrm>
          <a:prstGeom prst="rect">
            <a:avLst/>
          </a:prstGeom>
          <a:solidFill>
            <a:srgbClr val="6F8A29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bg1"/>
                </a:solidFill>
                <a:latin typeface="+mj-lt"/>
              </a:rPr>
              <a:t>Restauration municipale</a:t>
            </a:r>
            <a:br>
              <a:rPr lang="fr-FR" sz="1300" kern="1200" dirty="0">
                <a:solidFill>
                  <a:schemeClr val="bg1"/>
                </a:solidFill>
              </a:rPr>
            </a:br>
            <a:r>
              <a:rPr lang="fr-FR" sz="1300" b="0" kern="1200" dirty="0">
                <a:solidFill>
                  <a:schemeClr val="bg1"/>
                </a:solidFill>
                <a:ea typeface="+mn-ea"/>
                <a:cs typeface="+mn-cs"/>
              </a:rPr>
              <a:t>Chef de service</a:t>
            </a:r>
          </a:p>
        </p:txBody>
      </p: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4750F238-10B3-1700-977F-10088F13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676293" y="3734939"/>
            <a:ext cx="27959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F032FDD2-1330-49DA-7AA5-5E65AFBF1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31612" y="1594259"/>
            <a:ext cx="0" cy="46970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8446805A-8168-2861-4D26-2EC22257B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31357" y="4192347"/>
            <a:ext cx="0" cy="162425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7BE8A89E-91C2-4EA1-4184-C6AC8C822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88182" y="4584646"/>
            <a:ext cx="2852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D9982B3-4073-9565-2976-109155B8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31846" y="3747108"/>
            <a:ext cx="27959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944CF52E-1BFD-8AD3-7B38-405C5BEDB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32480" y="5718761"/>
            <a:ext cx="27959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E3D72FDE-32BD-3609-697A-C9983FD38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30645" y="4661508"/>
            <a:ext cx="29095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77E23D67-C1D2-7151-A3D6-9C6608871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99705" y="5195318"/>
            <a:ext cx="0" cy="7562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A3C8F1FE-EAF2-150F-34D0-CCB44EEBB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74045" y="3731544"/>
            <a:ext cx="2852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BFCD89CE-23B3-885E-C7E9-42D6A1F75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83306" y="4673378"/>
            <a:ext cx="12943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6BC834C1-F7F9-7C24-30F0-BB5BA5931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29901" y="1571366"/>
            <a:ext cx="9084027" cy="457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8" name="Rectangle 227">
            <a:extLst>
              <a:ext uri="{FF2B5EF4-FFF2-40B4-BE49-F238E27FC236}">
                <a16:creationId xmlns:a16="http://schemas.microsoft.com/office/drawing/2014/main" id="{763E7184-DA04-1906-9859-0983D4799DF8}"/>
              </a:ext>
            </a:extLst>
          </p:cNvPr>
          <p:cNvSpPr/>
          <p:nvPr/>
        </p:nvSpPr>
        <p:spPr>
          <a:xfrm>
            <a:off x="581025" y="790575"/>
            <a:ext cx="333369" cy="1030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9BD74A8-1B77-F6AA-6863-C5A35F639872}"/>
              </a:ext>
            </a:extLst>
          </p:cNvPr>
          <p:cNvSpPr/>
          <p:nvPr/>
        </p:nvSpPr>
        <p:spPr>
          <a:xfrm>
            <a:off x="2723535" y="9833"/>
            <a:ext cx="7508673" cy="720914"/>
          </a:xfrm>
          <a:prstGeom prst="rect">
            <a:avLst/>
          </a:prstGeom>
          <a:ln>
            <a:solidFill>
              <a:srgbClr val="6F8A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MAIRIE DE SAINT-GERMAIN-LAPRADE - ORGANIGRAMME DES SERVICES</a:t>
            </a: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Avril 2024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9692759-D16E-7B00-D0BA-D62FE25A7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82671" y="5681551"/>
            <a:ext cx="2852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 descr="Niveau de hiérarchie 3 Article 2">
            <a:extLst>
              <a:ext uri="{FF2B5EF4-FFF2-40B4-BE49-F238E27FC236}">
                <a16:creationId xmlns:a16="http://schemas.microsoft.com/office/drawing/2014/main" id="{63A6E2BF-32C4-E8E0-2A6E-A4F07EE38AC0}"/>
              </a:ext>
            </a:extLst>
          </p:cNvPr>
          <p:cNvSpPr/>
          <p:nvPr/>
        </p:nvSpPr>
        <p:spPr>
          <a:xfrm>
            <a:off x="1869766" y="4262509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500" dirty="0">
              <a:solidFill>
                <a:prstClr val="black"/>
              </a:solidFill>
              <a:latin typeface="+mj-lt"/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dirty="0">
                <a:solidFill>
                  <a:prstClr val="black"/>
                </a:solidFill>
                <a:latin typeface="+mj-lt"/>
              </a:rPr>
              <a:t>3 agents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AEF2B45-EEE6-720F-512E-2565E77ED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462322" y="4190495"/>
            <a:ext cx="0" cy="7018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6B7208BD-C4CB-0126-DA19-5DD37680A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26" y="149709"/>
            <a:ext cx="1232565" cy="1049963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1EE26A9-1471-2DCC-C8BE-17E682E9A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34041" y="2965050"/>
            <a:ext cx="0" cy="275371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DF197D6-0003-B066-E469-AE296B0EE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88182" y="5227254"/>
            <a:ext cx="1402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241359C-E0B7-EB90-8C92-3F24CE295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88182" y="5816600"/>
            <a:ext cx="14610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972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712_TF11561227_Win32" id="{84D1AF47-FB57-4C0C-8EDD-76604E2010DB}" vid="{53870D35-0EEC-4692-982C-1F3CB53854B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Organigramme simple</Template>
  <TotalTime>222</TotalTime>
  <Words>129</Words>
  <Application>Microsoft Office PowerPoint</Application>
  <PresentationFormat>Grand écran</PresentationFormat>
  <Paragraphs>41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Calibri</vt:lpstr>
      <vt:lpstr>Tw Cen MT</vt:lpstr>
      <vt:lpstr>Tw Cen MT Condensed</vt:lpstr>
      <vt:lpstr>Wingdings 3</vt:lpstr>
      <vt:lpstr>Intégral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MarieAndree</dc:creator>
  <cp:lastModifiedBy>Myriam</cp:lastModifiedBy>
  <cp:revision>21</cp:revision>
  <cp:lastPrinted>2022-09-16T12:31:07Z</cp:lastPrinted>
  <dcterms:created xsi:type="dcterms:W3CDTF">2022-09-16T10:13:16Z</dcterms:created>
  <dcterms:modified xsi:type="dcterms:W3CDTF">2024-03-12T11:03:03Z</dcterms:modified>
</cp:coreProperties>
</file>